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75" r:id="rId4"/>
    <p:sldId id="284" r:id="rId5"/>
    <p:sldId id="267" r:id="rId6"/>
    <p:sldId id="283" r:id="rId7"/>
    <p:sldId id="258" r:id="rId8"/>
    <p:sldId id="278" r:id="rId9"/>
    <p:sldId id="279" r:id="rId10"/>
    <p:sldId id="281" r:id="rId11"/>
    <p:sldId id="285" r:id="rId12"/>
    <p:sldId id="276" r:id="rId13"/>
    <p:sldId id="280" r:id="rId14"/>
    <p:sldId id="277" r:id="rId15"/>
    <p:sldId id="274" r:id="rId16"/>
    <p:sldId id="270" r:id="rId17"/>
  </p:sldIdLst>
  <p:sldSz cx="9144000" cy="6858000" type="screen4x3"/>
  <p:notesSz cx="6858000" cy="9144000"/>
  <p:embeddedFontLst>
    <p:embeddedFont>
      <p:font typeface="배달의민족 주아" panose="020B0600000101010101" charset="-127"/>
      <p:regular r:id="rId19"/>
    </p:embeddedFont>
    <p:embeddedFont>
      <p:font typeface="Yoon 윤고딕 520_TT" panose="0209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Yoon 윤고딕 550_TT" panose="02090603020101020101" pitchFamily="18" charset="-127"/>
      <p:regular r:id="rId23"/>
    </p:embeddedFont>
    <p:embeddedFont>
      <p:font typeface="나눔스퀘어OTF ExtraBold" panose="020B0600000101010101" pitchFamily="34" charset="-127"/>
      <p:bold r:id="rId24"/>
    </p:embeddedFont>
    <p:embeddedFont>
      <p:font typeface="a가시고기B" panose="02020600000000000000" pitchFamily="18" charset="-127"/>
      <p:regular r:id="rId25"/>
    </p:embeddedFont>
    <p:embeddedFont>
      <p:font typeface="Yoon 윤고딕 530_TT" panose="02090603020101020101" pitchFamily="18" charset="-127"/>
      <p:regular r:id="rId26"/>
    </p:embeddedFont>
    <p:embeddedFont>
      <p:font typeface="Yoon 윤고딕 540_TT" panose="0209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3B8"/>
    <a:srgbClr val="FF5D5D"/>
    <a:srgbClr val="DA4453"/>
    <a:srgbClr val="FEDE98"/>
    <a:srgbClr val="FDCB5C"/>
    <a:srgbClr val="353F48"/>
    <a:srgbClr val="EB6F6F"/>
    <a:srgbClr val="687C8E"/>
    <a:srgbClr val="536371"/>
    <a:srgbClr val="B48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105" autoAdjust="0"/>
  </p:normalViewPr>
  <p:slideViewPr>
    <p:cSldViewPr showGuides="1">
      <p:cViewPr varScale="1">
        <p:scale>
          <a:sx n="62" d="100"/>
          <a:sy n="62" d="100"/>
        </p:scale>
        <p:origin x="205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84651-0324-4424-94A6-92BA3AA17C7F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F448C-9C0F-421F-8C6F-2FA80974F2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42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36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스케치업으로 세종문화회관 대극장</a:t>
            </a:r>
            <a:r>
              <a:rPr lang="en-US" altLang="ko-KR" dirty="0"/>
              <a:t>, </a:t>
            </a:r>
            <a:r>
              <a:rPr lang="ko-KR" altLang="en-US" dirty="0"/>
              <a:t>충무아트센터</a:t>
            </a:r>
            <a:r>
              <a:rPr lang="en-US" altLang="ko-KR" dirty="0"/>
              <a:t>, </a:t>
            </a:r>
            <a:r>
              <a:rPr lang="ko-KR" altLang="en-US" dirty="0"/>
              <a:t>예술의 전당 등 여러 공연장을 </a:t>
            </a:r>
            <a:r>
              <a:rPr lang="en-US" altLang="ko-KR" dirty="0"/>
              <a:t>3d</a:t>
            </a:r>
            <a:r>
              <a:rPr lang="ko-KR" altLang="en-US" dirty="0"/>
              <a:t>모델링한 후 유니티에서 이 모델링한 공연장을 이용해서 시뮬레이션을 구현합니다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안드로이드에서 </a:t>
            </a:r>
            <a:r>
              <a:rPr lang="ko-KR" altLang="en-US" dirty="0" err="1"/>
              <a:t>그레들로</a:t>
            </a:r>
            <a:r>
              <a:rPr lang="ko-KR" altLang="en-US" dirty="0"/>
              <a:t> 추가한 후 좌석정보확인을 할 수 있고 공연정보도 또한 확인하기 위해서 </a:t>
            </a:r>
            <a:r>
              <a:rPr lang="ko-KR" altLang="en-US" dirty="0" err="1"/>
              <a:t>웹크롤링을</a:t>
            </a:r>
            <a:r>
              <a:rPr lang="ko-KR" altLang="en-US" dirty="0"/>
              <a:t> 통해서 불러옵니다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데이터베이스에서는 앱을 이용하는 회원들을 관리하고 좌석을 예매하면 예매한 좌석정보도 또한 추가해서 후기를 공유할 때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64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24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638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92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16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807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5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12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1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0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5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64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7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6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04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48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30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69FF9-B9E6-45E6-A4D6-A40EF23294A9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1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716680" y="754038"/>
            <a:ext cx="5601136" cy="5411266"/>
          </a:xfrm>
          <a:prstGeom prst="ellipse">
            <a:avLst/>
          </a:prstGeom>
          <a:solidFill>
            <a:srgbClr val="FDCB5C">
              <a:alpha val="60000"/>
            </a:srgb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941868" y="980728"/>
            <a:ext cx="5142888" cy="4968552"/>
          </a:xfrm>
          <a:prstGeom prst="ellipse">
            <a:avLst/>
          </a:prstGeom>
          <a:solidFill>
            <a:schemeClr val="bg1"/>
          </a:solidFill>
          <a:ln w="88900">
            <a:solidFill>
              <a:srgbClr val="FDCB5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58841" y="2948089"/>
            <a:ext cx="696935" cy="696935"/>
          </a:xfrm>
          <a:prstGeom prst="rect">
            <a:avLst/>
          </a:prstGeom>
        </p:spPr>
      </p:pic>
      <p:sp>
        <p:nvSpPr>
          <p:cNvPr id="6" name="평행 사변형 5"/>
          <p:cNvSpPr/>
          <p:nvPr/>
        </p:nvSpPr>
        <p:spPr>
          <a:xfrm>
            <a:off x="2555776" y="3227710"/>
            <a:ext cx="1728192" cy="417314"/>
          </a:xfrm>
          <a:prstGeom prst="parallelogram">
            <a:avLst/>
          </a:prstGeom>
          <a:solidFill>
            <a:srgbClr val="FDCB5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20888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2800" dirty="0" err="1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8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</a:t>
            </a:r>
            <a:br>
              <a:rPr lang="en-US" altLang="ko-KR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54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5400" dirty="0" err="1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꿀석</a:t>
            </a:r>
            <a:r>
              <a:rPr lang="ko-KR" altLang="en-US" sz="54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최종발표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40543" y="4015765"/>
            <a:ext cx="18675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컴퓨터공학과</a:t>
            </a:r>
            <a:endParaRPr lang="en-US" altLang="ko-KR" sz="1600" dirty="0">
              <a:ln>
                <a:solidFill>
                  <a:srgbClr val="687C8E">
                    <a:alpha val="0"/>
                  </a:srgbClr>
                </a:solidFill>
              </a:ln>
              <a:solidFill>
                <a:srgbClr val="353F48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dist"/>
            <a:r>
              <a:rPr lang="en-US" altLang="ko-KR" sz="160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201402629</a:t>
            </a:r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이지현</a:t>
            </a:r>
            <a:endParaRPr lang="en-US" altLang="ko-KR" sz="1600" dirty="0">
              <a:ln>
                <a:solidFill>
                  <a:srgbClr val="687C8E">
                    <a:alpha val="0"/>
                  </a:srgbClr>
                </a:solidFill>
              </a:ln>
              <a:solidFill>
                <a:srgbClr val="353F48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dist"/>
            <a:r>
              <a:rPr lang="en-US" altLang="ko-KR" sz="160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201402776 </a:t>
            </a:r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임수진</a:t>
            </a:r>
            <a:endParaRPr lang="en-US" altLang="ko-KR" sz="1600" dirty="0">
              <a:ln>
                <a:solidFill>
                  <a:srgbClr val="687C8E">
                    <a:alpha val="0"/>
                  </a:srgbClr>
                </a:solidFill>
              </a:ln>
              <a:solidFill>
                <a:srgbClr val="353F48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dist"/>
            <a:r>
              <a:rPr lang="en-US" altLang="ko-KR" sz="160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201400230 </a:t>
            </a:r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권지민</a:t>
            </a:r>
            <a:endParaRPr lang="ko-KR" altLang="en-US" sz="16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57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A3FA-361C-44FC-B402-82F77EAAD62B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55BCEC-E896-4C5D-9572-256A0B3CF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87" y="2183043"/>
            <a:ext cx="1827664" cy="32491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367C8E-8679-414D-9F07-496595D2A3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505" y="2181831"/>
            <a:ext cx="1823995" cy="32491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E03616-D767-4021-9FA9-5C1E1845A8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984" y="2183043"/>
            <a:ext cx="1904986" cy="32479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534C0A-D25F-4B32-A129-91DDAB8393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25" y="2181831"/>
            <a:ext cx="1910024" cy="324796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619413-D82D-418D-AD4F-5102C0F0E4AC}"/>
              </a:ext>
            </a:extLst>
          </p:cNvPr>
          <p:cNvSpPr/>
          <p:nvPr/>
        </p:nvSpPr>
        <p:spPr>
          <a:xfrm>
            <a:off x="764849" y="1519562"/>
            <a:ext cx="1452293" cy="369332"/>
          </a:xfrm>
          <a:prstGeom prst="rect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로그인 화면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704D-88FB-4B4B-8361-6BD7385F0CFD}"/>
              </a:ext>
            </a:extLst>
          </p:cNvPr>
          <p:cNvSpPr/>
          <p:nvPr/>
        </p:nvSpPr>
        <p:spPr>
          <a:xfrm>
            <a:off x="226007" y="5722736"/>
            <a:ext cx="35445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기존 회원 로그인 및 신규 회원 가입</a:t>
            </a:r>
            <a:endParaRPr lang="en-US" altLang="ko-KR" sz="15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en-US" altLang="ko-KR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</a:t>
            </a:r>
            <a:r>
              <a:rPr lang="ko-KR" altLang="en-US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이후 공연 및 좌석 후기 등록을 위해 필요</a:t>
            </a:r>
            <a:endParaRPr lang="ko-KR" altLang="en-US" sz="11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3B704D-88FB-4B4B-8361-6BD7385F0CFD}"/>
              </a:ext>
            </a:extLst>
          </p:cNvPr>
          <p:cNvSpPr/>
          <p:nvPr/>
        </p:nvSpPr>
        <p:spPr>
          <a:xfrm>
            <a:off x="4903496" y="5722736"/>
            <a:ext cx="354450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관리자 모드에서의 회원 확인 및 삭제</a:t>
            </a:r>
            <a:endParaRPr lang="ko-KR" altLang="en-US" sz="15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619413-D82D-418D-AD4F-5102C0F0E4AC}"/>
              </a:ext>
            </a:extLst>
          </p:cNvPr>
          <p:cNvSpPr/>
          <p:nvPr/>
        </p:nvSpPr>
        <p:spPr>
          <a:xfrm>
            <a:off x="4994590" y="1519562"/>
            <a:ext cx="1452293" cy="369332"/>
          </a:xfrm>
          <a:prstGeom prst="rect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관리자 화면 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E61AC86-1FD4-448E-8813-75095525EED3}"/>
              </a:ext>
            </a:extLst>
          </p:cNvPr>
          <p:cNvSpPr/>
          <p:nvPr/>
        </p:nvSpPr>
        <p:spPr>
          <a:xfrm rot="5400000" flipH="1" flipV="1">
            <a:off x="2036108" y="4416478"/>
            <a:ext cx="288032" cy="90536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9BD226-7A2F-46B3-88C3-85EC438E0710}"/>
              </a:ext>
            </a:extLst>
          </p:cNvPr>
          <p:cNvSpPr/>
          <p:nvPr/>
        </p:nvSpPr>
        <p:spPr>
          <a:xfrm>
            <a:off x="1616673" y="5013176"/>
            <a:ext cx="12009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회원 가입 클릭</a:t>
            </a:r>
            <a:endParaRPr lang="ko-KR" altLang="en-US" sz="12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89F64-166E-4908-8BCA-7D975F60FD46}"/>
              </a:ext>
            </a:extLst>
          </p:cNvPr>
          <p:cNvSpPr/>
          <p:nvPr/>
        </p:nvSpPr>
        <p:spPr>
          <a:xfrm>
            <a:off x="1143087" y="4725144"/>
            <a:ext cx="576836" cy="2880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FB76FAD1-9D7A-4330-B27E-8702D2EE7EB4}"/>
              </a:ext>
            </a:extLst>
          </p:cNvPr>
          <p:cNvSpPr/>
          <p:nvPr/>
        </p:nvSpPr>
        <p:spPr>
          <a:xfrm rot="5400000" flipH="1" flipV="1">
            <a:off x="6582825" y="4459398"/>
            <a:ext cx="328586" cy="600469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1D5BD0-9738-4672-BE16-BA2DCA0E66FD}"/>
              </a:ext>
            </a:extLst>
          </p:cNvPr>
          <p:cNvSpPr/>
          <p:nvPr/>
        </p:nvSpPr>
        <p:spPr>
          <a:xfrm>
            <a:off x="6075278" y="4931289"/>
            <a:ext cx="12009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회원 관리 클릭</a:t>
            </a:r>
            <a:endParaRPr lang="ko-KR" altLang="en-US" sz="12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D0FAF2-8907-4605-B5BD-55910091929D}"/>
              </a:ext>
            </a:extLst>
          </p:cNvPr>
          <p:cNvSpPr/>
          <p:nvPr/>
        </p:nvSpPr>
        <p:spPr>
          <a:xfrm>
            <a:off x="4994590" y="4595338"/>
            <a:ext cx="1452292" cy="3285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088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76F9A5-3DE4-4152-81C3-9CAD7F0EB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11" t="29329" r="28739" b="20521"/>
          <a:stretch/>
        </p:blipFill>
        <p:spPr>
          <a:xfrm>
            <a:off x="1405485" y="1827848"/>
            <a:ext cx="2328573" cy="383349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A3FA-361C-44FC-B402-82F77EAAD62B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619413-D82D-418D-AD4F-5102C0F0E4AC}"/>
              </a:ext>
            </a:extLst>
          </p:cNvPr>
          <p:cNvSpPr/>
          <p:nvPr/>
        </p:nvSpPr>
        <p:spPr>
          <a:xfrm>
            <a:off x="1789106" y="1191280"/>
            <a:ext cx="1452293" cy="369332"/>
          </a:xfrm>
          <a:prstGeom prst="rect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마이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704D-88FB-4B4B-8361-6BD7385F0CFD}"/>
              </a:ext>
            </a:extLst>
          </p:cNvPr>
          <p:cNvSpPr/>
          <p:nvPr/>
        </p:nvSpPr>
        <p:spPr>
          <a:xfrm>
            <a:off x="764849" y="5761207"/>
            <a:ext cx="354450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이용 좌석 및 관람 공연 조회</a:t>
            </a:r>
            <a:endParaRPr lang="en-US" altLang="ko-KR" sz="15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endParaRPr lang="en-US" altLang="ko-KR" sz="1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en-US" altLang="ko-KR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</a:t>
            </a:r>
            <a:r>
              <a:rPr lang="ko-KR" altLang="en-US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리스트 화면 구현 예정</a:t>
            </a:r>
            <a:endParaRPr lang="en-US" altLang="ko-KR" sz="1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3B704D-88FB-4B4B-8361-6BD7385F0CFD}"/>
              </a:ext>
            </a:extLst>
          </p:cNvPr>
          <p:cNvSpPr/>
          <p:nvPr/>
        </p:nvSpPr>
        <p:spPr>
          <a:xfrm>
            <a:off x="4610945" y="5815068"/>
            <a:ext cx="35445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이용했던 좌석 후기를 남기고 </a:t>
            </a:r>
            <a:endParaRPr lang="en-US" altLang="ko-KR" sz="15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다른 좌석의 후기와 </a:t>
            </a:r>
            <a:r>
              <a:rPr lang="ko-KR" altLang="en-US" sz="15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별점을</a:t>
            </a:r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열람할 수 있음</a:t>
            </a:r>
            <a:endParaRPr lang="ko-KR" altLang="en-US" sz="15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89F64-166E-4908-8BCA-7D975F60FD46}"/>
              </a:ext>
            </a:extLst>
          </p:cNvPr>
          <p:cNvSpPr/>
          <p:nvPr/>
        </p:nvSpPr>
        <p:spPr>
          <a:xfrm>
            <a:off x="1619672" y="4509120"/>
            <a:ext cx="1944216" cy="43204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29B5CF-8BB1-4DDA-8982-6706D2F67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62" t="29330" r="28738" b="20624"/>
          <a:stretch/>
        </p:blipFill>
        <p:spPr>
          <a:xfrm>
            <a:off x="5292080" y="1827848"/>
            <a:ext cx="2317598" cy="383349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8996D8-A676-44C0-B633-FA3D22BE22E8}"/>
              </a:ext>
            </a:extLst>
          </p:cNvPr>
          <p:cNvSpPr/>
          <p:nvPr/>
        </p:nvSpPr>
        <p:spPr>
          <a:xfrm>
            <a:off x="5724732" y="1223618"/>
            <a:ext cx="1452293" cy="369332"/>
          </a:xfrm>
          <a:prstGeom prst="rect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좌석 후기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C5CE8B6-1011-47B4-9CB9-72C9F0FCC21D}"/>
              </a:ext>
            </a:extLst>
          </p:cNvPr>
          <p:cNvSpPr/>
          <p:nvPr/>
        </p:nvSpPr>
        <p:spPr>
          <a:xfrm>
            <a:off x="3576058" y="4581128"/>
            <a:ext cx="1728192" cy="2880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B4A846-3490-4028-BE72-6903EF04A8A2}"/>
              </a:ext>
            </a:extLst>
          </p:cNvPr>
          <p:cNvSpPr/>
          <p:nvPr/>
        </p:nvSpPr>
        <p:spPr>
          <a:xfrm>
            <a:off x="1836140" y="4607550"/>
            <a:ext cx="14019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이용한 좌석 확인하기</a:t>
            </a:r>
            <a:endParaRPr lang="en-US" altLang="ko-KR" sz="1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82254A-C026-4F2D-B497-38CF4B8736C8}"/>
              </a:ext>
            </a:extLst>
          </p:cNvPr>
          <p:cNvSpPr/>
          <p:nvPr/>
        </p:nvSpPr>
        <p:spPr>
          <a:xfrm>
            <a:off x="1836140" y="4197579"/>
            <a:ext cx="14019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관람한 공연 확인하기</a:t>
            </a:r>
            <a:endParaRPr lang="en-US" altLang="ko-KR" sz="1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B25AC5-CB1D-4168-B273-A52C7641638D}"/>
              </a:ext>
            </a:extLst>
          </p:cNvPr>
          <p:cNvSpPr/>
          <p:nvPr/>
        </p:nvSpPr>
        <p:spPr>
          <a:xfrm>
            <a:off x="1868648" y="3769112"/>
            <a:ext cx="14019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회원 정보 수정</a:t>
            </a:r>
            <a:endParaRPr lang="en-US" altLang="ko-KR" sz="1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4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65574E-20B9-4AA1-AD2F-43426F2CF69A}"/>
              </a:ext>
            </a:extLst>
          </p:cNvPr>
          <p:cNvSpPr/>
          <p:nvPr/>
        </p:nvSpPr>
        <p:spPr>
          <a:xfrm>
            <a:off x="3599892" y="640433"/>
            <a:ext cx="1944216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F4B34F-D9A4-41BA-B7CF-CEEFD09ECDE8}"/>
              </a:ext>
            </a:extLst>
          </p:cNvPr>
          <p:cNvSpPr txBox="1"/>
          <p:nvPr/>
        </p:nvSpPr>
        <p:spPr>
          <a:xfrm>
            <a:off x="3815916" y="68340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시연 동영상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9363B2-1ADE-4D7B-9EFA-D021C600A20B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  <p:pic>
        <p:nvPicPr>
          <p:cNvPr id="2" name="로그인영상">
            <a:hlinkClick r:id="" action="ppaction://media"/>
            <a:extLst>
              <a:ext uri="{FF2B5EF4-FFF2-40B4-BE49-F238E27FC236}">
                <a16:creationId xmlns:a16="http://schemas.microsoft.com/office/drawing/2014/main" id="{9FAD3A26-43FC-47A6-9F04-BBABF0295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3608" y="1207367"/>
            <a:ext cx="2880320" cy="5461993"/>
          </a:xfrm>
          <a:prstGeom prst="rect">
            <a:avLst/>
          </a:prstGeom>
        </p:spPr>
      </p:pic>
      <p:pic>
        <p:nvPicPr>
          <p:cNvPr id="5" name="KakaoTalk_Video_20170612_0909_52_466">
            <a:hlinkClick r:id="" action="ppaction://media"/>
            <a:extLst>
              <a:ext uri="{FF2B5EF4-FFF2-40B4-BE49-F238E27FC236}">
                <a16:creationId xmlns:a16="http://schemas.microsoft.com/office/drawing/2014/main" id="{92384972-CD06-405A-8B40-8A8780F7D8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8077" t="10918" r="10065" b="9408"/>
          <a:stretch/>
        </p:blipFill>
        <p:spPr>
          <a:xfrm>
            <a:off x="5328084" y="1200700"/>
            <a:ext cx="2772308" cy="54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65574E-20B9-4AA1-AD2F-43426F2CF69A}"/>
              </a:ext>
            </a:extLst>
          </p:cNvPr>
          <p:cNvSpPr/>
          <p:nvPr/>
        </p:nvSpPr>
        <p:spPr>
          <a:xfrm>
            <a:off x="3635896" y="980728"/>
            <a:ext cx="1944216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F4B34F-D9A4-41BA-B7CF-CEEFD09ECDE8}"/>
              </a:ext>
            </a:extLst>
          </p:cNvPr>
          <p:cNvSpPr txBox="1"/>
          <p:nvPr/>
        </p:nvSpPr>
        <p:spPr>
          <a:xfrm>
            <a:off x="3851920" y="102369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시연 동영상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9363B2-1ADE-4D7B-9EFA-D021C600A20B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  <p:pic>
        <p:nvPicPr>
          <p:cNvPr id="5" name="공연장">
            <a:hlinkClick r:id="" action="ppaction://media"/>
            <a:extLst>
              <a:ext uri="{FF2B5EF4-FFF2-40B4-BE49-F238E27FC236}">
                <a16:creationId xmlns:a16="http://schemas.microsoft.com/office/drawing/2014/main" id="{C870F492-8939-4F90-9714-7BE19EFBD9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3736" y="1916832"/>
            <a:ext cx="7796527" cy="424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A31162-A38A-4429-9EEB-646CA130B786}"/>
              </a:ext>
            </a:extLst>
          </p:cNvPr>
          <p:cNvSpPr/>
          <p:nvPr/>
        </p:nvSpPr>
        <p:spPr>
          <a:xfrm>
            <a:off x="539552" y="2351359"/>
            <a:ext cx="3827479" cy="3785652"/>
          </a:xfrm>
          <a:prstGeom prst="rect">
            <a:avLst/>
          </a:prstGeom>
          <a:solidFill>
            <a:srgbClr val="FDCB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716016" y="2348880"/>
            <a:ext cx="3827479" cy="3785652"/>
          </a:xfrm>
          <a:prstGeom prst="rect">
            <a:avLst/>
          </a:prstGeom>
          <a:solidFill>
            <a:srgbClr val="FDCB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93D1DD-452C-4B6B-9571-08EED3F899E7}"/>
              </a:ext>
            </a:extLst>
          </p:cNvPr>
          <p:cNvSpPr/>
          <p:nvPr/>
        </p:nvSpPr>
        <p:spPr>
          <a:xfrm>
            <a:off x="4791371" y="2418467"/>
            <a:ext cx="3752124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시연 시나리오 대로 계획한 모든 기능 구현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공연장 </a:t>
            </a:r>
            <a:r>
              <a:rPr lang="ko-KR" altLang="en-US" sz="1400" u="sng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상대적인 위치에 따른 음향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설정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사용자가 들을 수 있는 실제 음향과 비교해서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시뮬레이션 음향 수치 조절 가능하도록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설정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웹 </a:t>
            </a:r>
            <a:r>
              <a:rPr lang="ko-KR" altLang="en-US" sz="1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크롤링</a:t>
            </a:r>
            <a:r>
              <a:rPr lang="ko-KR" altLang="en-US" sz="1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을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활용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u="sng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공연장 및 공연 정보 조회</a:t>
            </a:r>
            <a:endParaRPr lang="en-US" altLang="ko-KR" sz="1400" u="sng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u="sng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검색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기능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리스트 조회 화면에 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최신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/</a:t>
            </a:r>
            <a:r>
              <a:rPr lang="ko-KR" altLang="en-US" sz="1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인기순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정렬 옵션 추가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368129-48F5-40FE-ACA0-290BC6B2DD34}"/>
              </a:ext>
            </a:extLst>
          </p:cNvPr>
          <p:cNvSpPr/>
          <p:nvPr/>
        </p:nvSpPr>
        <p:spPr>
          <a:xfrm>
            <a:off x="614907" y="2418467"/>
            <a:ext cx="3665714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ko-KR" altLang="en-US" sz="1400" u="sng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웹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에서 구성해야 할 기능들이 너무 다양해서 좀 더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간소화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된 </a:t>
            </a:r>
            <a:r>
              <a:rPr lang="ko-KR" altLang="en-US" sz="1400" u="sng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앱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으로 변경함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세종문화회관 포함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공연장 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 모델링 완료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(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공연장 및 카테고리 넓혀 나갈 계획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임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기본적으로 구현한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연결 작업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진행 중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D3085F-DC9A-4CAB-9B80-4D70DF9690C6}"/>
              </a:ext>
            </a:extLst>
          </p:cNvPr>
          <p:cNvSpPr/>
          <p:nvPr/>
        </p:nvSpPr>
        <p:spPr>
          <a:xfrm>
            <a:off x="5002881" y="1399233"/>
            <a:ext cx="3253748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369615" y="14304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향후 계획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214E8C-B318-42A9-937E-54FF4A60990E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B751C4-3B8F-4156-AE65-02CC78700DB7}"/>
              </a:ext>
            </a:extLst>
          </p:cNvPr>
          <p:cNvSpPr/>
          <p:nvPr/>
        </p:nvSpPr>
        <p:spPr>
          <a:xfrm>
            <a:off x="820890" y="1399233"/>
            <a:ext cx="3253748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084C18-6278-4018-AE90-BDEED92019C0}"/>
              </a:ext>
            </a:extLst>
          </p:cNvPr>
          <p:cNvSpPr txBox="1"/>
          <p:nvPr/>
        </p:nvSpPr>
        <p:spPr>
          <a:xfrm>
            <a:off x="1187624" y="14304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변경 및 진행 상황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0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827584" y="970855"/>
            <a:ext cx="7704856" cy="5482481"/>
          </a:xfrm>
          <a:prstGeom prst="roundRect">
            <a:avLst>
              <a:gd name="adj" fmla="val 6449"/>
            </a:avLst>
          </a:prstGeom>
          <a:solidFill>
            <a:schemeClr val="accent1">
              <a:alpha val="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n>
                <a:solidFill>
                  <a:srgbClr val="FDCB5C">
                    <a:alpha val="0"/>
                  </a:srgbClr>
                </a:solidFill>
              </a:ln>
              <a:solidFill>
                <a:srgbClr val="353F48"/>
              </a:solidFill>
              <a:latin typeface="a가시고기B" pitchFamily="18" charset="-127"/>
              <a:ea typeface="a가시고기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평행 사변형 11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403648" y="764704"/>
            <a:ext cx="1944216" cy="412303"/>
            <a:chOff x="1619672" y="1700808"/>
            <a:chExt cx="6008168" cy="412303"/>
          </a:xfrm>
        </p:grpSpPr>
        <p:sp>
          <p:nvSpPr>
            <p:cNvPr id="18" name="직사각형 17"/>
            <p:cNvSpPr/>
            <p:nvPr/>
          </p:nvSpPr>
          <p:spPr>
            <a:xfrm>
              <a:off x="1907704" y="1700808"/>
              <a:ext cx="5400600" cy="412303"/>
            </a:xfrm>
            <a:prstGeom prst="rect">
              <a:avLst/>
            </a:prstGeom>
            <a:solidFill>
              <a:srgbClr val="353F48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19672" y="1735818"/>
              <a:ext cx="6008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3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DCB5C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개발일정</a:t>
              </a:r>
              <a:endParaRPr lang="ko-KR" altLang="en-US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403648" y="3892303"/>
            <a:ext cx="1944216" cy="412303"/>
            <a:chOff x="1619672" y="1700808"/>
            <a:chExt cx="6008168" cy="412303"/>
          </a:xfrm>
        </p:grpSpPr>
        <p:sp>
          <p:nvSpPr>
            <p:cNvPr id="22" name="직사각형 21"/>
            <p:cNvSpPr/>
            <p:nvPr/>
          </p:nvSpPr>
          <p:spPr>
            <a:xfrm>
              <a:off x="1907704" y="1700808"/>
              <a:ext cx="5400600" cy="412303"/>
            </a:xfrm>
            <a:prstGeom prst="rect">
              <a:avLst/>
            </a:prstGeom>
            <a:solidFill>
              <a:srgbClr val="353F48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19672" y="1735818"/>
              <a:ext cx="6008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3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DCB5C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역할분담</a:t>
              </a:r>
              <a:endParaRPr lang="ko-KR" altLang="en-US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383090"/>
              </p:ext>
            </p:extLst>
          </p:nvPr>
        </p:nvGraphicFramePr>
        <p:xfrm>
          <a:off x="1521368" y="4483173"/>
          <a:ext cx="6317288" cy="1783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9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7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권지민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Unity 3D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 </a:t>
                      </a:r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simulation </a:t>
                      </a:r>
                    </a:p>
                    <a:p>
                      <a:pPr algn="ctr" latinLnBrk="1"/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Android app 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개발</a:t>
                      </a:r>
                      <a:endParaRPr lang="en-US" altLang="ko-KR" sz="1200" b="1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임수진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Android app 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개발</a:t>
                      </a:r>
                      <a:endParaRPr lang="en-US" altLang="ko-KR" sz="1200" b="1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Server 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구축</a:t>
                      </a:r>
                      <a:endParaRPr lang="en-US" altLang="ko-KR" sz="1200" b="1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이지현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Android app 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개발</a:t>
                      </a:r>
                      <a:endParaRPr lang="en-US" altLang="ko-KR" sz="1200" b="1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3D MAX Modeling, App design</a:t>
                      </a:r>
                      <a:endParaRPr lang="ko-KR" altLang="en-US" sz="1200" b="1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50772"/>
              </p:ext>
            </p:extLst>
          </p:nvPr>
        </p:nvGraphicFramePr>
        <p:xfrm>
          <a:off x="1519282" y="1313405"/>
          <a:ext cx="6336704" cy="24229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79652339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65365939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85829418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33226368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676689683"/>
                    </a:ext>
                  </a:extLst>
                </a:gridCol>
              </a:tblGrid>
              <a:tr h="34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세부내용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2</a:t>
                      </a:r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3</a:t>
                      </a:r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4</a:t>
                      </a:r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5</a:t>
                      </a:r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6</a:t>
                      </a:r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요구사항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요구분석 </a:t>
                      </a:r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&amp; 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1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관련 분야 연구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주요 기술 연구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관련 시스템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9527896"/>
                  </a:ext>
                </a:extLst>
              </a:tr>
              <a:tr h="314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코딩 및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94114"/>
                  </a:ext>
                </a:extLst>
              </a:tr>
              <a:tr h="314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테스트</a:t>
                      </a:r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&amp;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시스템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1364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E0185AA-D01F-4B9E-915A-F268D95DDBD7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42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2664679" y="1669901"/>
            <a:ext cx="3705138" cy="3579540"/>
          </a:xfrm>
          <a:prstGeom prst="ellipse">
            <a:avLst/>
          </a:prstGeom>
          <a:solidFill>
            <a:srgbClr val="FDCB5C">
              <a:alpha val="60000"/>
            </a:srgb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812308" y="1821661"/>
            <a:ext cx="3402008" cy="3286686"/>
          </a:xfrm>
          <a:prstGeom prst="ellipse">
            <a:avLst/>
          </a:prstGeom>
          <a:solidFill>
            <a:schemeClr val="bg1"/>
          </a:solidFill>
          <a:ln w="88900">
            <a:solidFill>
              <a:srgbClr val="FDCB5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679" y="2420889"/>
            <a:ext cx="696935" cy="696935"/>
          </a:xfrm>
          <a:prstGeom prst="rect">
            <a:avLst/>
          </a:prstGeom>
        </p:spPr>
      </p:pic>
      <p:sp>
        <p:nvSpPr>
          <p:cNvPr id="6" name="평행 사변형 5"/>
          <p:cNvSpPr/>
          <p:nvPr/>
        </p:nvSpPr>
        <p:spPr>
          <a:xfrm>
            <a:off x="3203848" y="3068960"/>
            <a:ext cx="2592288" cy="472679"/>
          </a:xfrm>
          <a:prstGeom prst="parallelogram">
            <a:avLst/>
          </a:prstGeom>
          <a:solidFill>
            <a:srgbClr val="FDCB5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485670"/>
            <a:ext cx="7772400" cy="144828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br>
              <a:rPr lang="en-US" altLang="ko-KR" sz="32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32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 : )</a:t>
            </a:r>
            <a:endParaRPr lang="ko-KR" altLang="en-US" sz="3200" dirty="0"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43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404664"/>
            <a:ext cx="9721080" cy="64892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732240" y="412345"/>
            <a:ext cx="2274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중간과제 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0000</a:t>
            </a:r>
            <a:endParaRPr lang="ko-KR" altLang="en-US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7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404664"/>
            <a:ext cx="9721080" cy="648924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-252536" y="0"/>
            <a:ext cx="9721080" cy="6957392"/>
            <a:chOff x="-252536" y="0"/>
            <a:chExt cx="9721080" cy="6957392"/>
          </a:xfrm>
        </p:grpSpPr>
        <p:sp>
          <p:nvSpPr>
            <p:cNvPr id="30" name="직사각형 29"/>
            <p:cNvSpPr/>
            <p:nvPr/>
          </p:nvSpPr>
          <p:spPr>
            <a:xfrm>
              <a:off x="-252536" y="0"/>
              <a:ext cx="9721080" cy="6957392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395536" y="629355"/>
              <a:ext cx="8424936" cy="4469049"/>
              <a:chOff x="395536" y="629355"/>
              <a:chExt cx="8424936" cy="4469049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3010172"/>
                <a:ext cx="3852514" cy="2088232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51" y="1281584"/>
                <a:ext cx="1467407" cy="1467407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73" b="100000" l="1369" r="9892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8467" y="629355"/>
                <a:ext cx="2869326" cy="2053125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6416" y="2682480"/>
                <a:ext cx="3604056" cy="2402704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7172" y="1216013"/>
                <a:ext cx="1598550" cy="1598550"/>
              </a:xfrm>
              <a:prstGeom prst="rect">
                <a:avLst/>
              </a:prstGeom>
            </p:spPr>
          </p:pic>
        </p:grpSp>
      </p:grpSp>
      <p:sp>
        <p:nvSpPr>
          <p:cNvPr id="11" name="직사각형 10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99592" y="5747990"/>
            <a:ext cx="7473430" cy="417314"/>
            <a:chOff x="899592" y="5596044"/>
            <a:chExt cx="7473430" cy="417314"/>
          </a:xfrm>
        </p:grpSpPr>
        <p:sp>
          <p:nvSpPr>
            <p:cNvPr id="34" name="평행 사변형 33"/>
            <p:cNvSpPr/>
            <p:nvPr/>
          </p:nvSpPr>
          <p:spPr>
            <a:xfrm>
              <a:off x="899592" y="5596044"/>
              <a:ext cx="7473430" cy="417314"/>
            </a:xfrm>
            <a:prstGeom prst="parallelogram">
              <a:avLst/>
            </a:prstGeom>
            <a:solidFill>
              <a:srgbClr val="FDCB5C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53598" y="5596044"/>
              <a:ext cx="7308812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effectLst/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사이드 자리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effectLst/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effectLst/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시야 방해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effectLst/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effectLst/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가늠할 수 없는 무대와의 거리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effectLst/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effectLst/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음향 문제 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effectLst/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…</a:t>
              </a:r>
              <a:endParaRPr lang="ko-KR" altLang="en-US" sz="2400" b="1" i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/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DF41AFB-66AC-44D8-AB57-13AAA49E46C7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7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792749" y="1787527"/>
            <a:ext cx="3507444" cy="3503790"/>
            <a:chOff x="2546811" y="956126"/>
            <a:chExt cx="4176464" cy="417646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811" y="956126"/>
              <a:ext cx="4176464" cy="417646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564904"/>
              <a:ext cx="1373726" cy="1373726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907021" y="5580529"/>
            <a:ext cx="7308812" cy="58477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3D </a:t>
            </a:r>
            <a:r>
              <a:rPr lang="ko-KR" altLang="en-US" sz="1600" b="1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시뮬레이션</a:t>
            </a:r>
            <a:r>
              <a:rPr lang="ko-KR" altLang="en-US" sz="1600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이용한 </a:t>
            </a:r>
            <a:r>
              <a:rPr lang="ko-KR" altLang="en-US" sz="1600" b="1" u="sng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공연장 좌석 정보</a:t>
            </a:r>
            <a:r>
              <a:rPr lang="ko-KR" altLang="en-US" sz="1600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확인 어플리케이션</a:t>
            </a:r>
            <a:r>
              <a:rPr lang="en-US" altLang="ko-KR" sz="3200" b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“</a:t>
            </a:r>
            <a:r>
              <a:rPr lang="ko-KR" altLang="en-US" sz="3200" b="1" spc="-80" dirty="0" err="1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꿀석</a:t>
            </a:r>
            <a:r>
              <a:rPr lang="en-US" altLang="ko-KR" sz="3200" b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”</a:t>
            </a:r>
            <a:endParaRPr lang="ko-KR" altLang="en-US" b="1" spc="-80" dirty="0">
              <a:ln w="3175">
                <a:solidFill>
                  <a:srgbClr val="FF5D5D"/>
                </a:solidFill>
              </a:ln>
              <a:solidFill>
                <a:srgbClr val="FF5D5D"/>
              </a:solidFill>
              <a:effectLst>
                <a:reflection blurRad="6350" stA="60000" endA="900" endPos="58000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1E5148-7B3A-481B-A323-1D5DF45E0603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3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792749" y="1787527"/>
            <a:ext cx="3507444" cy="3503790"/>
            <a:chOff x="2546811" y="956126"/>
            <a:chExt cx="4176464" cy="417646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811" y="956126"/>
              <a:ext cx="4176464" cy="417646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564904"/>
              <a:ext cx="1373726" cy="137372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144120" y="749417"/>
            <a:ext cx="6884264" cy="4022079"/>
            <a:chOff x="1144120" y="749417"/>
            <a:chExt cx="6884264" cy="402207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880" y="1575360"/>
              <a:ext cx="457869" cy="45786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502" y="1842882"/>
              <a:ext cx="1026468" cy="10264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876136"/>
              <a:ext cx="881110" cy="88111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063" y="1571503"/>
              <a:ext cx="457869" cy="45786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272" y="3678384"/>
              <a:ext cx="1093112" cy="1093112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120" y="3757946"/>
              <a:ext cx="1013550" cy="101355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874" y="749417"/>
              <a:ext cx="1221106" cy="1221106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907021" y="5580529"/>
            <a:ext cx="7308812" cy="58477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3D </a:t>
            </a:r>
            <a:r>
              <a:rPr lang="ko-KR" altLang="en-US" sz="1600" b="1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시뮬레이션</a:t>
            </a:r>
            <a:r>
              <a:rPr lang="ko-KR" altLang="en-US" sz="1600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이용한 </a:t>
            </a:r>
            <a:r>
              <a:rPr lang="ko-KR" altLang="en-US" sz="1600" b="1" u="sng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공연장 좌석 정보</a:t>
            </a:r>
            <a:r>
              <a:rPr lang="ko-KR" altLang="en-US" sz="1600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확인 어플리케이션</a:t>
            </a:r>
            <a:r>
              <a:rPr lang="en-US" altLang="ko-KR" sz="3200" b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“</a:t>
            </a:r>
            <a:r>
              <a:rPr lang="ko-KR" altLang="en-US" sz="3200" b="1" spc="-80" dirty="0" err="1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꿀석</a:t>
            </a:r>
            <a:r>
              <a:rPr lang="en-US" altLang="ko-KR" sz="3200" b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”</a:t>
            </a:r>
            <a:endParaRPr lang="ko-KR" altLang="en-US" b="1" spc="-80" dirty="0">
              <a:ln w="3175">
                <a:solidFill>
                  <a:srgbClr val="FF5D5D"/>
                </a:solidFill>
              </a:ln>
              <a:solidFill>
                <a:srgbClr val="FF5D5D"/>
              </a:solidFill>
              <a:effectLst>
                <a:reflection blurRad="6350" stA="60000" endA="900" endPos="58000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1E5148-7B3A-481B-A323-1D5DF45E0603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459" y="2477017"/>
            <a:ext cx="1008112" cy="33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3D View</a:t>
            </a:r>
            <a:endParaRPr lang="ko-KR" altLang="en-US" sz="16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76907" y="2474821"/>
            <a:ext cx="106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3D Sound</a:t>
            </a:r>
            <a:endParaRPr lang="ko-KR" altLang="en-US" sz="16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32666" y="4887801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공연후기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9952" y="56311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티켓 예매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4120" y="4921092"/>
            <a:ext cx="976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공연 일정</a:t>
            </a:r>
          </a:p>
        </p:txBody>
      </p:sp>
    </p:spTree>
    <p:extLst>
      <p:ext uri="{BB962C8B-B14F-4D97-AF65-F5344CB8AC3E}">
        <p14:creationId xmlns:p14="http://schemas.microsoft.com/office/powerpoint/2010/main" val="41450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41AFB-66AC-44D8-AB57-13AAA49E46C7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48" y="1920051"/>
            <a:ext cx="4377117" cy="30510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t="1178" r="2868" b="8687"/>
          <a:stretch/>
        </p:blipFill>
        <p:spPr>
          <a:xfrm>
            <a:off x="4743073" y="1916832"/>
            <a:ext cx="4284457" cy="305427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006358" y="5382972"/>
            <a:ext cx="7473430" cy="436569"/>
            <a:chOff x="899592" y="5596044"/>
            <a:chExt cx="7473430" cy="436569"/>
          </a:xfrm>
        </p:grpSpPr>
        <p:sp>
          <p:nvSpPr>
            <p:cNvPr id="24" name="평행 사변형 23"/>
            <p:cNvSpPr/>
            <p:nvPr/>
          </p:nvSpPr>
          <p:spPr>
            <a:xfrm>
              <a:off x="899592" y="5596044"/>
              <a:ext cx="7473430" cy="417314"/>
            </a:xfrm>
            <a:prstGeom prst="parallelogram">
              <a:avLst/>
            </a:prstGeom>
            <a:solidFill>
              <a:srgbClr val="FDCB5C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1901" y="5632503"/>
              <a:ext cx="7308812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세종대극장은 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1, 2, 3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층에 걸친 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3,022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개의 객석을 갖추고 있다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.</a:t>
              </a:r>
              <a:endParaRPr lang="ko-KR" altLang="en-US" sz="2400" b="1" i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/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38181" r="24167" b="16002"/>
          <a:stretch/>
        </p:blipFill>
        <p:spPr>
          <a:xfrm>
            <a:off x="2947957" y="759544"/>
            <a:ext cx="3270016" cy="934291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26467" y="6039859"/>
            <a:ext cx="7473430" cy="436569"/>
            <a:chOff x="899592" y="5596044"/>
            <a:chExt cx="7473430" cy="436569"/>
          </a:xfrm>
        </p:grpSpPr>
        <p:sp>
          <p:nvSpPr>
            <p:cNvPr id="14" name="평행 사변형 13"/>
            <p:cNvSpPr/>
            <p:nvPr/>
          </p:nvSpPr>
          <p:spPr>
            <a:xfrm>
              <a:off x="899592" y="5596044"/>
              <a:ext cx="7473430" cy="417314"/>
            </a:xfrm>
            <a:prstGeom prst="parallelogram">
              <a:avLst/>
            </a:prstGeom>
            <a:solidFill>
              <a:srgbClr val="FDCB5C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1901" y="5632503"/>
              <a:ext cx="7308812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뮤지컬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내한공연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오케스트라 등 다양한 공연을 활발히 진행 중</a:t>
              </a:r>
              <a:endParaRPr lang="ko-KR" altLang="en-US" sz="2400" b="1" i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/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81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631ABAA-37F2-4385-B47C-6D360D59B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90" y="4647116"/>
            <a:ext cx="1950720" cy="14630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07" y="5085184"/>
            <a:ext cx="2160240" cy="78395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504516" y="1591416"/>
            <a:ext cx="945069" cy="1279198"/>
            <a:chOff x="6012160" y="2310949"/>
            <a:chExt cx="1008112" cy="143159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160" y="2310949"/>
              <a:ext cx="1008112" cy="1008112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6264188" y="3403992"/>
              <a:ext cx="5040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sz="160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DB</a:t>
              </a:r>
              <a:endPara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28" name="화살표: 왼쪽 27"/>
          <p:cNvSpPr/>
          <p:nvPr/>
        </p:nvSpPr>
        <p:spPr>
          <a:xfrm>
            <a:off x="3966952" y="5301208"/>
            <a:ext cx="821072" cy="322699"/>
          </a:xfrm>
          <a:prstGeom prst="leftArrow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화살표: 아래쪽 29"/>
          <p:cNvSpPr/>
          <p:nvPr/>
        </p:nvSpPr>
        <p:spPr>
          <a:xfrm>
            <a:off x="3049059" y="3413438"/>
            <a:ext cx="355575" cy="1095682"/>
          </a:xfrm>
          <a:prstGeom prst="downArrow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화살표: 아래쪽 18"/>
          <p:cNvSpPr/>
          <p:nvPr/>
        </p:nvSpPr>
        <p:spPr>
          <a:xfrm>
            <a:off x="6066406" y="3843942"/>
            <a:ext cx="353841" cy="859884"/>
          </a:xfrm>
          <a:prstGeom prst="downArrow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90" y="1556792"/>
            <a:ext cx="2311074" cy="499975"/>
          </a:xfrm>
          <a:prstGeom prst="rect">
            <a:avLst/>
          </a:prstGeom>
        </p:spPr>
      </p:pic>
      <p:sp>
        <p:nvSpPr>
          <p:cNvPr id="22" name="화살표: 아래쪽 21"/>
          <p:cNvSpPr/>
          <p:nvPr/>
        </p:nvSpPr>
        <p:spPr>
          <a:xfrm flipH="1" flipV="1">
            <a:off x="2628182" y="3413437"/>
            <a:ext cx="348869" cy="1095681"/>
          </a:xfrm>
          <a:prstGeom prst="downArrow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69505A-640A-4BF4-A961-56CE05F94079}"/>
              </a:ext>
            </a:extLst>
          </p:cNvPr>
          <p:cNvSpPr/>
          <p:nvPr/>
        </p:nvSpPr>
        <p:spPr>
          <a:xfrm>
            <a:off x="1447343" y="2961819"/>
            <a:ext cx="29940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ko-KR" altLang="en-US" sz="15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로그인 회원정보 관리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606E7F-F1BE-4AF2-BFE3-64CA9AC58464}"/>
              </a:ext>
            </a:extLst>
          </p:cNvPr>
          <p:cNvSpPr/>
          <p:nvPr/>
        </p:nvSpPr>
        <p:spPr>
          <a:xfrm>
            <a:off x="4788024" y="6203199"/>
            <a:ext cx="29940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en-US" altLang="ko-KR" sz="15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3D</a:t>
            </a:r>
            <a:r>
              <a:rPr lang="ko-KR" altLang="en-US" sz="15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공연장 시뮬레이션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2FB8B16-66DE-4F3F-9918-E9404AE2A4A8}"/>
              </a:ext>
            </a:extLst>
          </p:cNvPr>
          <p:cNvSpPr/>
          <p:nvPr/>
        </p:nvSpPr>
        <p:spPr>
          <a:xfrm>
            <a:off x="4788024" y="2319412"/>
            <a:ext cx="299405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▶ </a:t>
            </a:r>
            <a:r>
              <a:rPr lang="en-US" altLang="ko-KR" sz="15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3D </a:t>
            </a:r>
            <a:r>
              <a:rPr lang="ko-KR" altLang="en-US" sz="150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공연장 모델링</a:t>
            </a:r>
            <a:endParaRPr lang="en-US" altLang="ko-KR" sz="15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endParaRPr lang="en-US" altLang="ko-KR" sz="11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세종문화회관 대극장</a:t>
            </a:r>
            <a:endParaRPr lang="en-US" altLang="ko-KR" sz="12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충무아트센터 </a:t>
            </a:r>
            <a:endParaRPr lang="en-US" altLang="ko-KR" sz="12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예술의 전당</a:t>
            </a:r>
            <a:endParaRPr lang="en-US" altLang="ko-KR" sz="12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endParaRPr lang="en-US" altLang="ko-KR" sz="11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 </a:t>
            </a:r>
            <a:r>
              <a:rPr lang="ko-KR" altLang="en-US" sz="12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추후 추가 예정</a:t>
            </a:r>
            <a:r>
              <a:rPr lang="en-US" altLang="ko-KR" sz="12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EF21B9-B57D-4CCF-9EC6-BCC7ADEBDB05}"/>
              </a:ext>
            </a:extLst>
          </p:cNvPr>
          <p:cNvSpPr/>
          <p:nvPr/>
        </p:nvSpPr>
        <p:spPr>
          <a:xfrm>
            <a:off x="1403648" y="6203199"/>
            <a:ext cx="29940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ko-KR" altLang="en-US" sz="15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공연 및 좌석 정보 확인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53AE18-68F3-4A85-91FD-64571C813616}"/>
              </a:ext>
            </a:extLst>
          </p:cNvPr>
          <p:cNvSpPr/>
          <p:nvPr/>
        </p:nvSpPr>
        <p:spPr>
          <a:xfrm>
            <a:off x="3575722" y="733560"/>
            <a:ext cx="2129954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90D521-26FA-481A-9089-944D70111D43}"/>
              </a:ext>
            </a:extLst>
          </p:cNvPr>
          <p:cNvSpPr txBox="1"/>
          <p:nvPr/>
        </p:nvSpPr>
        <p:spPr>
          <a:xfrm>
            <a:off x="3642038" y="768570"/>
            <a:ext cx="202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구성도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AE06DA-134F-4AA3-8C10-F47952C8E5F7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11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CCC50F-A43B-4729-B068-D22197AA7FA1}"/>
              </a:ext>
            </a:extLst>
          </p:cNvPr>
          <p:cNvSpPr/>
          <p:nvPr/>
        </p:nvSpPr>
        <p:spPr>
          <a:xfrm>
            <a:off x="1316766" y="1340768"/>
            <a:ext cx="1224136" cy="369332"/>
          </a:xfrm>
          <a:prstGeom prst="rect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메인 화면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A3FA-361C-44FC-B402-82F77EAAD62B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B31EEE-0FB6-45AE-BF74-EA8C6A9171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51" y="1943109"/>
            <a:ext cx="2016965" cy="3585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C5FAE1-B0AF-45DF-83D4-5082EA8BA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83" y="1943109"/>
            <a:ext cx="2016965" cy="35857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3B704D-88FB-4B4B-8361-6BD7385F0CFD}"/>
              </a:ext>
            </a:extLst>
          </p:cNvPr>
          <p:cNvSpPr/>
          <p:nvPr/>
        </p:nvSpPr>
        <p:spPr>
          <a:xfrm>
            <a:off x="431808" y="5666886"/>
            <a:ext cx="299405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공연장별</a:t>
            </a:r>
            <a:r>
              <a:rPr lang="en-US" altLang="ko-KR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장르별 리스트</a:t>
            </a:r>
            <a:endParaRPr lang="en-US" altLang="ko-KR" sz="15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endParaRPr lang="en-US" altLang="ko-KR" sz="1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en-US" altLang="ko-KR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</a:t>
            </a:r>
            <a:r>
              <a:rPr lang="ko-KR" altLang="en-US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장르별 </a:t>
            </a:r>
            <a:r>
              <a:rPr lang="en-US" altLang="ko-KR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</a:t>
            </a:r>
            <a:r>
              <a:rPr lang="ko-KR" altLang="en-US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모든 공연장의 공연 포함</a:t>
            </a:r>
            <a:endParaRPr lang="en-US" altLang="ko-KR" sz="1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현재 </a:t>
            </a:r>
            <a:r>
              <a:rPr lang="ko-KR" altLang="en-US" sz="1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상영작만</a:t>
            </a:r>
            <a:r>
              <a:rPr lang="ko-KR" altLang="en-US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조회</a:t>
            </a:r>
            <a:endParaRPr lang="en-US" altLang="ko-KR" sz="1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검색 기능 추가 예정</a:t>
            </a:r>
            <a:endParaRPr lang="ko-KR" altLang="en-US" sz="11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AD49E7-1464-4D13-83E5-6539D962780B}"/>
              </a:ext>
            </a:extLst>
          </p:cNvPr>
          <p:cNvSpPr/>
          <p:nvPr/>
        </p:nvSpPr>
        <p:spPr>
          <a:xfrm>
            <a:off x="3635896" y="1015738"/>
            <a:ext cx="1944216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4B34F-D9A4-41BA-B7CF-CEEFD09ECDE8}"/>
              </a:ext>
            </a:extLst>
          </p:cNvPr>
          <p:cNvSpPr txBox="1"/>
          <p:nvPr/>
        </p:nvSpPr>
        <p:spPr>
          <a:xfrm>
            <a:off x="3635896" y="101573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시연 시나리오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976328-FFD0-4F4B-A309-ED63764324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12" y="1943109"/>
            <a:ext cx="2016965" cy="35857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F097D8-A9E6-4C81-9EF4-5FB976ACCFF8}"/>
              </a:ext>
            </a:extLst>
          </p:cNvPr>
          <p:cNvSpPr/>
          <p:nvPr/>
        </p:nvSpPr>
        <p:spPr>
          <a:xfrm>
            <a:off x="5605265" y="5875520"/>
            <a:ext cx="29940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공연</a:t>
            </a:r>
            <a:r>
              <a:rPr lang="en-US" altLang="ko-KR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정보 </a:t>
            </a:r>
            <a:r>
              <a:rPr lang="en-US" altLang="ko-KR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/ </a:t>
            </a:r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좌석 정보 확인</a:t>
            </a:r>
            <a:endParaRPr lang="ko-KR" altLang="en-US" sz="15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89706-C15E-4381-885A-59EBEF6FD971}"/>
              </a:ext>
            </a:extLst>
          </p:cNvPr>
          <p:cNvSpPr/>
          <p:nvPr/>
        </p:nvSpPr>
        <p:spPr>
          <a:xfrm>
            <a:off x="3389955" y="5667615"/>
            <a:ext cx="21261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세부 리스트</a:t>
            </a:r>
            <a:endParaRPr lang="en-US" altLang="ko-KR" sz="15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endParaRPr lang="en-US" altLang="ko-KR" sz="1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en-US" altLang="ko-KR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</a:t>
            </a:r>
            <a:r>
              <a:rPr lang="ko-KR" altLang="en-US" sz="1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공연장별 리스트 추가 예정</a:t>
            </a:r>
            <a:endParaRPr lang="en-US" altLang="ko-KR" sz="1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en-US" altLang="ko-KR" sz="11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</a:t>
            </a:r>
            <a:r>
              <a:rPr lang="ko-KR" altLang="en-US" sz="1100" dirty="0" err="1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최신순</a:t>
            </a:r>
            <a:r>
              <a:rPr lang="en-US" altLang="ko-KR" sz="11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1100" dirty="0" err="1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인기순</a:t>
            </a:r>
            <a:r>
              <a:rPr lang="ko-KR" altLang="en-US" sz="11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옵션 추가 예정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44AB01-06C9-4828-A369-008ACDEC301C}"/>
              </a:ext>
            </a:extLst>
          </p:cNvPr>
          <p:cNvSpPr/>
          <p:nvPr/>
        </p:nvSpPr>
        <p:spPr>
          <a:xfrm>
            <a:off x="1051182" y="2835803"/>
            <a:ext cx="632191" cy="40589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C7A3E9F-079F-48BE-A713-763A2AE14D09}"/>
              </a:ext>
            </a:extLst>
          </p:cNvPr>
          <p:cNvSpPr/>
          <p:nvPr/>
        </p:nvSpPr>
        <p:spPr>
          <a:xfrm>
            <a:off x="1683373" y="2880373"/>
            <a:ext cx="1811910" cy="31675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C7329F-2E01-4693-B5C7-F77855F29E5B}"/>
              </a:ext>
            </a:extLst>
          </p:cNvPr>
          <p:cNvSpPr/>
          <p:nvPr/>
        </p:nvSpPr>
        <p:spPr>
          <a:xfrm>
            <a:off x="3563510" y="2636912"/>
            <a:ext cx="1002493" cy="138606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7ACD80F-62A5-4946-B9A9-959525A82792}"/>
              </a:ext>
            </a:extLst>
          </p:cNvPr>
          <p:cNvSpPr/>
          <p:nvPr/>
        </p:nvSpPr>
        <p:spPr>
          <a:xfrm>
            <a:off x="4566003" y="2779524"/>
            <a:ext cx="1522309" cy="34431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954F23-8967-44E4-A225-9C580F2282AC}"/>
              </a:ext>
            </a:extLst>
          </p:cNvPr>
          <p:cNvSpPr/>
          <p:nvPr/>
        </p:nvSpPr>
        <p:spPr>
          <a:xfrm>
            <a:off x="7243211" y="2864013"/>
            <a:ext cx="632191" cy="40589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899C60-775D-42AF-A0B7-DBF4620BC20C}"/>
              </a:ext>
            </a:extLst>
          </p:cNvPr>
          <p:cNvSpPr/>
          <p:nvPr/>
        </p:nvSpPr>
        <p:spPr>
          <a:xfrm>
            <a:off x="7806086" y="2359913"/>
            <a:ext cx="14540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예매 사이트로 이동</a:t>
            </a:r>
            <a:endParaRPr lang="ko-KR" altLang="en-US" sz="15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61A0CBBF-07E2-41BA-AAD9-F939573FE8E7}"/>
              </a:ext>
            </a:extLst>
          </p:cNvPr>
          <p:cNvSpPr/>
          <p:nvPr/>
        </p:nvSpPr>
        <p:spPr>
          <a:xfrm>
            <a:off x="7875402" y="2779524"/>
            <a:ext cx="441014" cy="364069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9B5ACD-8586-4360-A915-56E5B8D82DD5}"/>
              </a:ext>
            </a:extLst>
          </p:cNvPr>
          <p:cNvSpPr/>
          <p:nvPr/>
        </p:nvSpPr>
        <p:spPr>
          <a:xfrm>
            <a:off x="7243211" y="3368113"/>
            <a:ext cx="632191" cy="40589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화살표: 위로 굽음 25">
            <a:extLst>
              <a:ext uri="{FF2B5EF4-FFF2-40B4-BE49-F238E27FC236}">
                <a16:creationId xmlns:a16="http://schemas.microsoft.com/office/drawing/2014/main" id="{64FFF560-E246-4563-8B04-2747B5C20FE6}"/>
              </a:ext>
            </a:extLst>
          </p:cNvPr>
          <p:cNvSpPr/>
          <p:nvPr/>
        </p:nvSpPr>
        <p:spPr>
          <a:xfrm flipV="1">
            <a:off x="7890534" y="3439159"/>
            <a:ext cx="425881" cy="360528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8DE8B6-74BC-4B4C-B9F7-A95A8518A64F}"/>
              </a:ext>
            </a:extLst>
          </p:cNvPr>
          <p:cNvSpPr/>
          <p:nvPr/>
        </p:nvSpPr>
        <p:spPr>
          <a:xfrm>
            <a:off x="7806086" y="3830027"/>
            <a:ext cx="14540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좌석 페이지로 이동</a:t>
            </a:r>
            <a:endParaRPr lang="ko-KR" altLang="en-US" sz="15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50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-468560" y="0"/>
            <a:ext cx="2466818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CCC50F-A43B-4729-B068-D22197AA7FA1}"/>
              </a:ext>
            </a:extLst>
          </p:cNvPr>
          <p:cNvSpPr/>
          <p:nvPr/>
        </p:nvSpPr>
        <p:spPr>
          <a:xfrm>
            <a:off x="1921386" y="1756436"/>
            <a:ext cx="1224136" cy="369332"/>
          </a:xfrm>
          <a:prstGeom prst="rect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좌석 선택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A3FA-361C-44FC-B402-82F77EAAD62B}"/>
              </a:ext>
            </a:extLst>
          </p:cNvPr>
          <p:cNvSpPr txBox="1"/>
          <p:nvPr/>
        </p:nvSpPr>
        <p:spPr>
          <a:xfrm>
            <a:off x="6723275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최종보고서</a:t>
            </a:r>
            <a:endParaRPr kumimoji="0" lang="ko-KR" altLang="en-US" sz="1050" b="0" i="0" u="none" strike="noStrike" kern="1200" cap="none" spc="-8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Yoon 윤고딕 540_TT" panose="02090603020101020101" pitchFamily="18" charset="-127"/>
              <a:ea typeface="Yoon 윤고딕 540_TT" panose="0209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9E9B0B-8A84-414C-A583-A81F47D14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4" y="2423648"/>
            <a:ext cx="3960440" cy="2227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FC4394-1D2F-4666-B0A4-6FB807D514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06" y="1412776"/>
            <a:ext cx="3843137" cy="21617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F1F96-8E58-4297-AF08-0D4F214330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06" y="3771135"/>
            <a:ext cx="3843137" cy="21617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3B704D-88FB-4B4B-8361-6BD7385F0CFD}"/>
              </a:ext>
            </a:extLst>
          </p:cNvPr>
          <p:cNvSpPr/>
          <p:nvPr/>
        </p:nvSpPr>
        <p:spPr>
          <a:xfrm>
            <a:off x="323528" y="4942504"/>
            <a:ext cx="39604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en-US" altLang="ko-KR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1, 2, 3</a:t>
            </a:r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층 및 각 구역에서의 좌석 선택 가능</a:t>
            </a:r>
            <a:endParaRPr lang="ko-KR" altLang="en-US" sz="15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3B704D-88FB-4B4B-8361-6BD7385F0CFD}"/>
              </a:ext>
            </a:extLst>
          </p:cNvPr>
          <p:cNvSpPr/>
          <p:nvPr/>
        </p:nvSpPr>
        <p:spPr>
          <a:xfrm>
            <a:off x="4265640" y="6131742"/>
            <a:ext cx="39604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해당 좌석에서 바라본 무대 시각선</a:t>
            </a:r>
            <a:endParaRPr lang="ko-KR" altLang="en-US" sz="15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30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DCB5C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400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rgbClr val="353F48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sz="1600" dirty="0" smtClean="0">
            <a:ln>
              <a:solidFill>
                <a:srgbClr val="687C8E">
                  <a:alpha val="0"/>
                </a:srgbClr>
              </a:solidFill>
            </a:ln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545</Words>
  <Application>Microsoft Office PowerPoint</Application>
  <PresentationFormat>화면 슬라이드 쇼(4:3)</PresentationFormat>
  <Paragraphs>148</Paragraphs>
  <Slides>16</Slides>
  <Notes>8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배달의민족 주아</vt:lpstr>
      <vt:lpstr>Yoon 윤고딕 520_TT</vt:lpstr>
      <vt:lpstr>맑은 고딕</vt:lpstr>
      <vt:lpstr>Arial</vt:lpstr>
      <vt:lpstr>Yoon 윤고딕 550_TT</vt:lpstr>
      <vt:lpstr>나눔스퀘어OTF ExtraBold</vt:lpstr>
      <vt:lpstr>a가시고기B</vt:lpstr>
      <vt:lpstr>Yoon 윤고딕 530_TT</vt:lpstr>
      <vt:lpstr>Yoon 윤고딕 540_TT</vt:lpstr>
      <vt:lpstr>Office 테마</vt:lpstr>
      <vt:lpstr>캡스톤 설계 “꿀석”최종발표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 Thank you : 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대학생 66% “새 학기 증후군 겪어”</dc:title>
  <dc:creator>Chunil</dc:creator>
  <cp:lastModifiedBy>이지현</cp:lastModifiedBy>
  <cp:revision>125</cp:revision>
  <dcterms:created xsi:type="dcterms:W3CDTF">2015-03-03T12:05:21Z</dcterms:created>
  <dcterms:modified xsi:type="dcterms:W3CDTF">2017-06-12T00:33:06Z</dcterms:modified>
</cp:coreProperties>
</file>